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276" r:id="rId3"/>
    <p:sldId id="282" r:id="rId4"/>
    <p:sldId id="283" r:id="rId5"/>
    <p:sldId id="284" r:id="rId6"/>
    <p:sldId id="288" r:id="rId7"/>
    <p:sldId id="285" r:id="rId8"/>
    <p:sldId id="286" r:id="rId9"/>
    <p:sldId id="287" r:id="rId10"/>
    <p:sldId id="289" r:id="rId11"/>
    <p:sldId id="290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2EF4F"/>
    <a:srgbClr val="ABEF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832" autoAdjust="0"/>
  </p:normalViewPr>
  <p:slideViewPr>
    <p:cSldViewPr>
      <p:cViewPr>
        <p:scale>
          <a:sx n="60" d="100"/>
          <a:sy n="60" d="100"/>
        </p:scale>
        <p:origin x="-165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5F2E4-717B-4BEC-8E20-A4671E0F6192}" type="datetimeFigureOut">
              <a:rPr lang="el-GR" smtClean="0"/>
              <a:pPr/>
              <a:t>5/4/2020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804E4-91B6-49A6-84EB-3BCB4367DC9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5/4/2020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5/4/2020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5/4/2020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5/4/2020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5/4/2020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5/4/2020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5/4/2020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5/4/2020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5/4/2020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5/4/2020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5/4/2020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E9BCE-B9A0-4C7F-B47B-C6A4098D2DFE}" type="datetimeFigureOut">
              <a:rPr lang="el-GR" smtClean="0"/>
              <a:pPr/>
              <a:t>5/4/2020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gr/url?sa=i&amp;rct=j&amp;q=&amp;esrc=s&amp;frm=1&amp;source=images&amp;cd=&amp;cad=rja&amp;uact=8&amp;ved=0CAcQjRw&amp;url=http://www.gettyimages.com/detail/photo/green-leaf-on-white-background-royalty-free-image/103545157&amp;ei=ckB-VPCYLcmgPdCjgDg&amp;bvm=bv.80642063,d.bGQ&amp;psig=AFQjCNEd3fVOQ_R0HSotlDcAgbWMdb-rDg&amp;ust=141764655958732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</a:t>
            </a:r>
            <a:endParaRPr lang="en-US" sz="8000" b="1" dirty="0" smtClean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l-GR" sz="8000" b="1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Ο ΒΛΑΣΤΟΣ</a:t>
            </a:r>
          </a:p>
          <a:p>
            <a:pPr algn="ctr">
              <a:spcBef>
                <a:spcPct val="0"/>
              </a:spcBef>
              <a:buNone/>
            </a:pPr>
            <a:r>
              <a:rPr lang="el-GR" sz="4400" b="1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 </a:t>
            </a:r>
            <a:endParaRPr lang="el-GR" sz="4400" b="1" dirty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29289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00240"/>
            <a:ext cx="44577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Μεταμορφώσεις βλαστών</a:t>
            </a:r>
            <a:endParaRPr lang="el-GR" sz="4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Υπέργειοι βλαστοί</a:t>
            </a:r>
          </a:p>
          <a:p>
            <a:r>
              <a:rPr lang="el-GR" dirty="0" smtClean="0"/>
              <a:t>Στόλωνες </a:t>
            </a:r>
          </a:p>
          <a:p>
            <a:r>
              <a:rPr lang="el-GR" dirty="0" smtClean="0"/>
              <a:t>Κλαδόφυλλα</a:t>
            </a:r>
          </a:p>
          <a:p>
            <a:r>
              <a:rPr lang="el-GR" dirty="0" smtClean="0"/>
              <a:t>Αγκάθια</a:t>
            </a:r>
          </a:p>
          <a:p>
            <a:r>
              <a:rPr lang="el-GR" dirty="0" smtClean="0"/>
              <a:t>Έλικες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736"/>
            <a:ext cx="2316152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07194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14884"/>
            <a:ext cx="1943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285860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000504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Μεταμορφώσεις</a:t>
            </a:r>
            <a:r>
              <a:rPr lang="el-GR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4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βλαστών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Υπόγειοι βλαστοί</a:t>
            </a:r>
          </a:p>
          <a:p>
            <a:r>
              <a:rPr lang="el-GR" dirty="0" smtClean="0"/>
              <a:t>Ριζώματα</a:t>
            </a:r>
          </a:p>
          <a:p>
            <a:r>
              <a:rPr lang="el-GR" dirty="0" smtClean="0"/>
              <a:t>Κόνδυλοι</a:t>
            </a:r>
          </a:p>
          <a:p>
            <a:r>
              <a:rPr lang="el-GR" dirty="0" smtClean="0"/>
              <a:t>Βολβοί</a:t>
            </a:r>
          </a:p>
          <a:p>
            <a:r>
              <a:rPr lang="el-GR" dirty="0" smtClean="0"/>
              <a:t>κορμίδια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357298"/>
            <a:ext cx="2805114" cy="255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71678"/>
            <a:ext cx="2289175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357694"/>
            <a:ext cx="17859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14818"/>
            <a:ext cx="2971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el-GR" b="1" dirty="0" smtClean="0">
                <a:solidFill>
                  <a:srgbClr val="008000"/>
                </a:solidFill>
              </a:rPr>
              <a:t>Μορφολογία του βλαστού </a:t>
            </a:r>
            <a:endParaRPr lang="el-GR" b="1" dirty="0">
              <a:solidFill>
                <a:srgbClr val="008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υπέργειο τμήμα του φυτού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αναπτύσσεται αντίθετα από την ρίζα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κεντρικός άξονας του φυτού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διαθέτει εσωτερικά σύστημα αγωγών 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φέρει άνθη, φύλλα, καρπούς και</a:t>
            </a:r>
          </a:p>
          <a:p>
            <a:pPr>
              <a:buNone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    οφθαλμούς</a:t>
            </a:r>
          </a:p>
          <a:p>
            <a:pPr algn="r">
              <a:buNone/>
            </a:pPr>
            <a:endParaRPr lang="el-GR" dirty="0" smtClean="0"/>
          </a:p>
          <a:p>
            <a:pPr algn="just">
              <a:buFont typeface="Wingdings" pitchFamily="2" charset="2"/>
              <a:buChar char="Ø"/>
            </a:pPr>
            <a:endParaRPr lang="el-GR" dirty="0" smtClean="0"/>
          </a:p>
          <a:p>
            <a:pPr algn="just">
              <a:buFont typeface="Wingdings" pitchFamily="2" charset="2"/>
              <a:buChar char="Ø"/>
            </a:pPr>
            <a:endParaRPr lang="el-GR" dirty="0" smtClean="0"/>
          </a:p>
          <a:p>
            <a:pPr algn="just"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  <p:pic>
        <p:nvPicPr>
          <p:cNvPr id="4" name="Picture 2" descr="https://encrypted-tbn3.gstatic.com/images?q=tbn:ANd9GcRZSKsK8m5goIxMofHNFB2EJLzvVVRHWYjIxtbeLKCZl3UwhZ_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357694"/>
            <a:ext cx="2245390" cy="2165916"/>
          </a:xfrm>
          <a:prstGeom prst="rect">
            <a:avLst/>
          </a:prstGeom>
          <a:noFill/>
        </p:spPr>
      </p:pic>
      <p:pic>
        <p:nvPicPr>
          <p:cNvPr id="8" name="7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00570"/>
            <a:ext cx="1643065" cy="144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714620"/>
            <a:ext cx="214314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57694"/>
            <a:ext cx="1857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14350" indent="-514350" algn="ctr">
              <a:buFont typeface="Wingdings" pitchFamily="2" charset="2"/>
              <a:buChar char="ü"/>
            </a:pP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buFont typeface="Wingdings" pitchFamily="2" charset="2"/>
              <a:buChar char="ü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Εκφύονται σε ειδικές θέσεις που ονομάζονται γόνατα. Το τμήμα του βλαστού μεταξύ δύο διαδοχικών γονάτων ονομάζεται μεσογονάτιο διάστημα</a:t>
            </a:r>
          </a:p>
          <a:p>
            <a:pPr algn="ctr">
              <a:buNone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dirty="0"/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85992"/>
            <a:ext cx="307183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ύγραμμο βέλος σύνδεσης"/>
          <p:cNvCxnSpPr/>
          <p:nvPr/>
        </p:nvCxnSpPr>
        <p:spPr>
          <a:xfrm rot="5400000">
            <a:off x="4071537" y="4143777"/>
            <a:ext cx="57229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>
            <a:endCxn id="15" idx="1"/>
          </p:cNvCxnSpPr>
          <p:nvPr/>
        </p:nvCxnSpPr>
        <p:spPr>
          <a:xfrm flipV="1">
            <a:off x="4286248" y="2945453"/>
            <a:ext cx="1357322" cy="626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6215074" y="3643314"/>
            <a:ext cx="2643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μεσογονάτιο διάστημα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5643570" y="2714620"/>
            <a:ext cx="1357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γόνατο</a:t>
            </a:r>
          </a:p>
        </p:txBody>
      </p:sp>
      <p:cxnSp>
        <p:nvCxnSpPr>
          <p:cNvPr id="21" name="20 - Ευθύγραμμο βέλος σύνδεσης"/>
          <p:cNvCxnSpPr>
            <a:endCxn id="13" idx="1"/>
          </p:cNvCxnSpPr>
          <p:nvPr/>
        </p:nvCxnSpPr>
        <p:spPr>
          <a:xfrm flipV="1">
            <a:off x="4429124" y="4058813"/>
            <a:ext cx="1785950" cy="84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l-GR" b="1" dirty="0" smtClean="0">
                <a:solidFill>
                  <a:srgbClr val="008000"/>
                </a:solidFill>
              </a:rPr>
              <a:t>Οφθαλμοί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Μικρογραφία του βλαστού σε εμβρυακή κατάσταση.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Φυλλοφόροι – ξυλοφόροι ή ανθοφόροι (φύλλα – άνθη αντίστοιχα).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500306"/>
            <a:ext cx="614366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l-GR" b="1" dirty="0" smtClean="0">
                <a:solidFill>
                  <a:srgbClr val="008000"/>
                </a:solidFill>
              </a:rPr>
              <a:t>Οφθαλμοί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Απλός οφθαλμός: παράγονται μόνο φύλλα ή μόνο άνθη.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214686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l-GR" b="1" dirty="0" smtClean="0">
                <a:solidFill>
                  <a:srgbClr val="008000"/>
                </a:solidFill>
              </a:rPr>
              <a:t>Οφθαλμοί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Μικτός οφθαλμός: παράγονται  φύλλα και άνθη.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Κοιμώμενος οφθαλμός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857628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143116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l-GR" b="1" dirty="0" smtClean="0">
                <a:solidFill>
                  <a:srgbClr val="008000"/>
                </a:solidFill>
              </a:rPr>
              <a:t>Λειτουργίες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rgbClr val="008000"/>
                </a:solidFill>
              </a:rPr>
              <a:t>του βλαστού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l-GR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Μηχανική στήριξη των υπέργειων μερών του φυτού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Τροφοδοσία όλων των φυτικών τμημάτων με νερό, ανόργανα άλατα και οργανικές ουσίες.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Παραγωγή νέων ιστών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Αποταμίευση διαφόρων υλικών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Συμβολή στη φωτοσύνθεση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el-GR" b="1" dirty="0" smtClean="0">
                <a:solidFill>
                  <a:srgbClr val="008000"/>
                </a:solidFill>
              </a:rPr>
              <a:t>Τρόπος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rgbClr val="008000"/>
                </a:solidFill>
              </a:rPr>
              <a:t>ανάπτυξης των βλαστών</a:t>
            </a:r>
            <a:endParaRPr lang="el-GR" b="1" dirty="0">
              <a:solidFill>
                <a:srgbClr val="008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Όρθιοι βλαστοί που απαιτούν  ή όχι υποστύλωση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Βλαστοί που αναπτύσσονται </a:t>
            </a:r>
          </a:p>
          <a:p>
            <a:pPr>
              <a:buNone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   οριζόντια, πάνω ή κάτω από</a:t>
            </a:r>
          </a:p>
          <a:p>
            <a:pPr>
              <a:buNone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    την επιφάνεια του εδάφους. </a:t>
            </a:r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256"/>
            <a:ext cx="3371843" cy="230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14488"/>
            <a:ext cx="2928958" cy="19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643050"/>
            <a:ext cx="323373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Τύποι βλαστών </a:t>
            </a:r>
            <a:br>
              <a:rPr lang="el-GR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l-G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(χαρακτηρίζουν αντίστοιχα το φυτό)</a:t>
            </a:r>
            <a:endParaRPr lang="el-G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          Δένδρα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    Θάμνοι</a:t>
            </a:r>
          </a:p>
          <a:p>
            <a:pPr>
              <a:buNone/>
            </a:pPr>
            <a:r>
              <a:rPr lang="el-GR" dirty="0" smtClean="0"/>
              <a:t>                                                            Ποώδη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857760"/>
            <a:ext cx="1871662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857760"/>
            <a:ext cx="168751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285860"/>
            <a:ext cx="3224209" cy="230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14818"/>
            <a:ext cx="19145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1867</TotalTime>
  <Words>182</Words>
  <Application>Microsoft Office PowerPoint</Application>
  <PresentationFormat>Προβολή στην οθόνη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Μορφολογία του βλαστού </vt:lpstr>
      <vt:lpstr>Διαφάνεια 3</vt:lpstr>
      <vt:lpstr>Οφθαλμοί</vt:lpstr>
      <vt:lpstr>Οφθαλμοί</vt:lpstr>
      <vt:lpstr>Οφθαλμοί</vt:lpstr>
      <vt:lpstr>Λειτουργίες του βλαστού</vt:lpstr>
      <vt:lpstr>Τρόπος ανάπτυξης των βλαστών</vt:lpstr>
      <vt:lpstr>Τύποι βλαστών  (χαρακτηρίζουν αντίστοιχα το φυτό)</vt:lpstr>
      <vt:lpstr>Μεταμορφώσεις βλαστών</vt:lpstr>
      <vt:lpstr>Μεταμορφώσεις βλαστών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persef</dc:creator>
  <cp:lastModifiedBy>Fouli</cp:lastModifiedBy>
  <cp:revision>128</cp:revision>
  <dcterms:created xsi:type="dcterms:W3CDTF">2014-12-02T21:21:54Z</dcterms:created>
  <dcterms:modified xsi:type="dcterms:W3CDTF">2020-04-05T15:28:44Z</dcterms:modified>
</cp:coreProperties>
</file>